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9" r:id="rId5"/>
    <p:sldId id="263" r:id="rId6"/>
    <p:sldId id="260" r:id="rId7"/>
    <p:sldId id="261" r:id="rId8"/>
    <p:sldId id="266" r:id="rId9"/>
    <p:sldId id="267" r:id="rId10"/>
    <p:sldId id="268" r:id="rId11"/>
    <p:sldId id="269" r:id="rId12"/>
    <p:sldId id="270" r:id="rId13"/>
    <p:sldId id="271"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27-6-2016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00B33CF-6453-47BD-9634-B384CAC19781}" type="datetimeFigureOut">
              <a:rPr lang="nl-NL" smtClean="0"/>
              <a:pPr/>
              <a:t>27-6-2016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00B33CF-6453-47BD-9634-B384CAC19781}" type="datetimeFigureOut">
              <a:rPr lang="nl-NL" smtClean="0"/>
              <a:pPr/>
              <a:t>27-6-2016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00B33CF-6453-47BD-9634-B384CAC19781}" type="datetimeFigureOut">
              <a:rPr lang="nl-NL" smtClean="0"/>
              <a:pPr/>
              <a:t>27-6-2016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27-6-2016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00B33CF-6453-47BD-9634-B384CAC19781}" type="datetimeFigureOut">
              <a:rPr lang="nl-NL" smtClean="0"/>
              <a:pPr/>
              <a:t>27-6-2016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BB33ACF-F87A-4D42-BEF6-3C7E3CB573B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B33CF-6453-47BD-9634-B384CAC19781}" type="datetimeFigureOut">
              <a:rPr lang="nl-NL" smtClean="0"/>
              <a:pPr/>
              <a:t>27-6-2016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33ACF-F87A-4D42-BEF6-3C7E3CB573B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Tijdvak 7</a:t>
            </a:r>
            <a:br>
              <a:rPr lang="nl-NL" dirty="0" smtClean="0"/>
            </a:br>
            <a:r>
              <a:rPr lang="nl-NL" dirty="0" smtClean="0"/>
              <a:t>De tijd van pruiken en revoluties</a:t>
            </a:r>
            <a:br>
              <a:rPr lang="nl-NL" dirty="0" smtClean="0"/>
            </a:br>
            <a:r>
              <a:rPr lang="nl-NL" dirty="0" smtClean="0"/>
              <a:t>Hoofdstuk 8 Verlichting en revoluties</a:t>
            </a:r>
            <a:endParaRPr lang="nl-NL" dirty="0"/>
          </a:p>
        </p:txBody>
      </p:sp>
      <p:sp>
        <p:nvSpPr>
          <p:cNvPr id="3" name="Ondertitel 2"/>
          <p:cNvSpPr>
            <a:spLocks noGrp="1"/>
          </p:cNvSpPr>
          <p:nvPr>
            <p:ph type="subTitle" idx="1"/>
          </p:nvPr>
        </p:nvSpPr>
        <p:spPr/>
        <p:txBody>
          <a:bodyPr/>
          <a:lstStyle/>
          <a:p>
            <a:r>
              <a:rPr lang="nl-NL" dirty="0" smtClean="0"/>
              <a:t>Paragraaf 8.1</a:t>
            </a:r>
          </a:p>
          <a:p>
            <a:r>
              <a:rPr lang="nl-NL" dirty="0" smtClean="0"/>
              <a:t>De Verlichting</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47500" lnSpcReduction="20000"/>
          </a:bodyPr>
          <a:lstStyle/>
          <a:p>
            <a:r>
              <a:rPr lang="nl-NL" b="1" dirty="0"/>
              <a:t>bron 5</a:t>
            </a:r>
            <a:endParaRPr lang="nl-NL" dirty="0"/>
          </a:p>
          <a:p>
            <a:r>
              <a:rPr lang="nl-NL" dirty="0"/>
              <a:t>De natuurkundige Robert </a:t>
            </a:r>
            <a:r>
              <a:rPr lang="nl-NL" dirty="0" err="1"/>
              <a:t>Hooke</a:t>
            </a:r>
            <a:r>
              <a:rPr lang="nl-NL" dirty="0"/>
              <a:t> publiceert in 1665 een boek met zijn waarnemingen</a:t>
            </a:r>
          </a:p>
          <a:p>
            <a:r>
              <a:rPr lang="nl-NL" dirty="0"/>
              <a:t>over de natuur. Over de relatie tussen vuur en zuurstof schrijft hij:</a:t>
            </a:r>
          </a:p>
          <a:p>
            <a:r>
              <a:rPr lang="nl-NL" dirty="0"/>
              <a:t>Het lijkt redelijk om te denken dat er niet zoiets bestaat als een vuurelement,</a:t>
            </a:r>
          </a:p>
          <a:p>
            <a:r>
              <a:rPr lang="nl-NL" dirty="0"/>
              <a:t>dat een vlam doet opstijgen, maar dat die schijnende tijdelijke massa die wij</a:t>
            </a:r>
          </a:p>
          <a:p>
            <a:r>
              <a:rPr lang="nl-NL" dirty="0"/>
              <a:t>'vlam' noemen, niets anders is dan een mengsel van lucht en vluchtige,</a:t>
            </a:r>
          </a:p>
          <a:p>
            <a:r>
              <a:rPr lang="nl-NL" dirty="0"/>
              <a:t>zwavelhoudende delen van afbreekbare of brandbare stoffen.</a:t>
            </a:r>
          </a:p>
          <a:p>
            <a:r>
              <a:rPr lang="nl-NL" dirty="0"/>
              <a:t>Deze hypothese heb ik getracht te onderbouwen met een eindeloze</a:t>
            </a:r>
          </a:p>
          <a:p>
            <a:r>
              <a:rPr lang="nl-NL" dirty="0"/>
              <a:t>hoeveelheid observaties en experimenten. Dit proces hier te beschrijven zou</a:t>
            </a:r>
          </a:p>
          <a:p>
            <a:r>
              <a:rPr lang="nl-NL" dirty="0"/>
              <a:t>te ver gaan; het zal mogelijk op een ander moment uit voldoende materiaal</a:t>
            </a:r>
          </a:p>
          <a:p>
            <a:r>
              <a:rPr lang="nl-NL" dirty="0"/>
              <a:t>blijken te bestaan voor een veel grotere verhandeling. Zuurstof is iets dat tot</a:t>
            </a:r>
          </a:p>
          <a:p>
            <a:r>
              <a:rPr lang="nl-NL" dirty="0"/>
              <a:t>nu toe nog maar weinig werkelijk onderzocht en verklaard is en waarover een</a:t>
            </a:r>
          </a:p>
          <a:p>
            <a:r>
              <a:rPr lang="nl-NL" dirty="0"/>
              <a:t>ijverige onderzoeker maar zeer weinig informatie zal vinden, terwijl iedereen</a:t>
            </a:r>
          </a:p>
          <a:p>
            <a:r>
              <a:rPr lang="nl-NL" dirty="0"/>
              <a:t>het inademt en er in leeft, ook al is men zich hiervan niet bewust. Maar als</a:t>
            </a:r>
          </a:p>
          <a:p>
            <a:r>
              <a:rPr lang="nl-NL" dirty="0"/>
              <a:t>men het eenmaal voldoende zal doorgronden, dan zal dat iemand ongetwijfeld</a:t>
            </a:r>
          </a:p>
          <a:p>
            <a:r>
              <a:rPr lang="nl-NL" dirty="0"/>
              <a:t>in staat stellen om een rationele, ja zelfs een waarschijnlijke, zo niet de juiste</a:t>
            </a:r>
          </a:p>
          <a:p>
            <a:r>
              <a:rPr lang="nl-NL" dirty="0"/>
              <a:t>verklaring te geven voor alle verschijningsvormen van vuur.	</a:t>
            </a:r>
            <a:endParaRPr lang="nl-NL" dirty="0"/>
          </a:p>
        </p:txBody>
      </p:sp>
    </p:spTree>
    <p:extLst>
      <p:ext uri="{BB962C8B-B14F-4D97-AF65-F5344CB8AC3E}">
        <p14:creationId xmlns:p14="http://schemas.microsoft.com/office/powerpoint/2010/main" val="407510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Vraag </a:t>
            </a:r>
            <a:r>
              <a:rPr lang="nl-NL" b="1" dirty="0" smtClean="0"/>
              <a:t>1 </a:t>
            </a:r>
            <a:r>
              <a:rPr lang="nl-NL" b="1" dirty="0"/>
              <a:t>maximumscore 2 </a:t>
            </a:r>
            <a:endParaRPr lang="nl-NL" dirty="0"/>
          </a:p>
          <a:p>
            <a:pPr marL="0" indent="0">
              <a:buNone/>
            </a:pPr>
            <a:r>
              <a:rPr lang="nl-NL" dirty="0"/>
              <a:t>Kern van een juist antwoord is: </a:t>
            </a:r>
          </a:p>
          <a:p>
            <a:pPr marL="0" indent="0">
              <a:buNone/>
            </a:pPr>
            <a:r>
              <a:rPr lang="nl-NL" dirty="0"/>
              <a:t>• De ideeën van Robert </a:t>
            </a:r>
            <a:r>
              <a:rPr lang="nl-NL" dirty="0" err="1"/>
              <a:t>Hooke</a:t>
            </a:r>
            <a:r>
              <a:rPr lang="nl-NL" dirty="0"/>
              <a:t> dragen bij aan het ontstaan van de wetenschappelijke revolutie, omdat hij uitdraagt dat wetenschappers onderzoek moeten doen / zelf observaties en experimenten moeten doen 1 </a:t>
            </a:r>
          </a:p>
          <a:p>
            <a:pPr marL="0" indent="0">
              <a:buNone/>
            </a:pPr>
            <a:r>
              <a:rPr lang="nl-NL" dirty="0"/>
              <a:t>• De ideeën van Robert </a:t>
            </a:r>
            <a:r>
              <a:rPr lang="nl-NL" dirty="0" err="1"/>
              <a:t>Hooke</a:t>
            </a:r>
            <a:r>
              <a:rPr lang="nl-NL" dirty="0"/>
              <a:t> dragen bij aan het ontstaan van de Verlichting, omdat </a:t>
            </a:r>
            <a:r>
              <a:rPr lang="nl-NL" dirty="0" err="1"/>
              <a:t>Hooke</a:t>
            </a:r>
            <a:r>
              <a:rPr lang="nl-NL" dirty="0"/>
              <a:t> belang hecht aan rationeel denken / kennisoverdracht stimuleert door zijn ideeën te publiceren 1 </a:t>
            </a:r>
          </a:p>
          <a:p>
            <a:pPr marL="0" indent="0">
              <a:buNone/>
            </a:pPr>
            <a:endParaRPr lang="nl-NL" dirty="0"/>
          </a:p>
        </p:txBody>
      </p:sp>
    </p:spTree>
    <p:extLst>
      <p:ext uri="{BB962C8B-B14F-4D97-AF65-F5344CB8AC3E}">
        <p14:creationId xmlns:p14="http://schemas.microsoft.com/office/powerpoint/2010/main" val="3444601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b="1" dirty="0"/>
              <a:t>Vraag 9 (verlichting)</a:t>
            </a:r>
            <a:endParaRPr lang="nl-NL" dirty="0"/>
          </a:p>
          <a:p>
            <a:pPr marL="0" indent="0">
              <a:buNone/>
            </a:pPr>
            <a:r>
              <a:rPr lang="nl-NL" dirty="0"/>
              <a:t>De filosoof Voltaire (1694-1778) was deïst, wat inhield dat hij geloofde dat God, </a:t>
            </a:r>
            <a:r>
              <a:rPr lang="nl-NL" dirty="0" smtClean="0"/>
              <a:t>als een </a:t>
            </a:r>
            <a:r>
              <a:rPr lang="nl-NL" dirty="0"/>
              <a:t>horlogemaker, het universum geschapen had als een klok. Deze klok is </a:t>
            </a:r>
            <a:r>
              <a:rPr lang="nl-NL" dirty="0" smtClean="0"/>
              <a:t>door God </a:t>
            </a:r>
            <a:r>
              <a:rPr lang="nl-NL" dirty="0"/>
              <a:t>op gang gebracht, waarna het universum zichzelf volgens de natuurwetten </a:t>
            </a:r>
            <a:r>
              <a:rPr lang="nl-NL" dirty="0" smtClean="0"/>
              <a:t>zou blijven </a:t>
            </a:r>
            <a:r>
              <a:rPr lang="nl-NL" dirty="0"/>
              <a:t>voortbewegen.</a:t>
            </a:r>
          </a:p>
          <a:p>
            <a:pPr marL="0" indent="0">
              <a:buNone/>
            </a:pPr>
            <a:endParaRPr lang="nl-NL" dirty="0" smtClean="0"/>
          </a:p>
          <a:p>
            <a:pPr marL="0" indent="0">
              <a:buNone/>
            </a:pPr>
            <a:r>
              <a:rPr lang="nl-NL" dirty="0" smtClean="0"/>
              <a:t>2p </a:t>
            </a:r>
            <a:r>
              <a:rPr lang="nl-NL" b="1" dirty="0"/>
              <a:t>18 </a:t>
            </a:r>
            <a:r>
              <a:rPr lang="nl-NL" dirty="0"/>
              <a:t>Leg uit dat dit deïsme past bij de Verlichting.</a:t>
            </a:r>
          </a:p>
          <a:p>
            <a:pPr marL="0" indent="0">
              <a:buNone/>
            </a:pPr>
            <a:endParaRPr lang="nl-NL" dirty="0"/>
          </a:p>
        </p:txBody>
      </p:sp>
    </p:spTree>
    <p:extLst>
      <p:ext uri="{BB962C8B-B14F-4D97-AF65-F5344CB8AC3E}">
        <p14:creationId xmlns:p14="http://schemas.microsoft.com/office/powerpoint/2010/main" val="2018451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lnSpcReduction="10000"/>
          </a:bodyPr>
          <a:lstStyle/>
          <a:p>
            <a:r>
              <a:rPr lang="nl-NL" b="1" dirty="0"/>
              <a:t>maximumscore 2 </a:t>
            </a:r>
            <a:endParaRPr lang="nl-NL" dirty="0"/>
          </a:p>
          <a:p>
            <a:r>
              <a:rPr lang="nl-NL" dirty="0"/>
              <a:t>Voorbeeld van een juist antwoord is: </a:t>
            </a:r>
          </a:p>
          <a:p>
            <a:r>
              <a:rPr lang="nl-NL" dirty="0"/>
              <a:t>In het deïsme werd ervan uitgegaan dat de natuurwetten voor de voortgang in het universum zorgden (en niet God). Dit paste binnen de Verlichting omdat de idee dat het universum door (natuur)wetten wordt gestuurd een rationele verklaring is.</a:t>
            </a:r>
          </a:p>
          <a:p>
            <a:pPr marL="0" indent="0">
              <a:buNone/>
            </a:pPr>
            <a:r>
              <a:rPr lang="nl-NL" dirty="0" smtClean="0"/>
              <a:t> </a:t>
            </a:r>
            <a:endParaRPr lang="nl-NL" dirty="0"/>
          </a:p>
        </p:txBody>
      </p:sp>
    </p:spTree>
    <p:extLst>
      <p:ext uri="{BB962C8B-B14F-4D97-AF65-F5344CB8AC3E}">
        <p14:creationId xmlns:p14="http://schemas.microsoft.com/office/powerpoint/2010/main" val="4201342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Samen met de klas een </a:t>
            </a:r>
            <a:r>
              <a:rPr lang="nl-NL" dirty="0" err="1" smtClean="0"/>
              <a:t>mindmap</a:t>
            </a:r>
            <a:r>
              <a:rPr lang="nl-NL" dirty="0" smtClean="0"/>
              <a:t> maken</a:t>
            </a:r>
            <a:endParaRPr lang="nl-NL" dirty="0"/>
          </a:p>
        </p:txBody>
      </p:sp>
      <p:sp>
        <p:nvSpPr>
          <p:cNvPr id="3" name="Tijdelijke aanduiding voor inhoud 2"/>
          <p:cNvSpPr>
            <a:spLocks noGrp="1"/>
          </p:cNvSpPr>
          <p:nvPr>
            <p:ph idx="1"/>
          </p:nvPr>
        </p:nvSpPr>
        <p:spPr/>
        <p:txBody>
          <a:bodyPr/>
          <a:lstStyle/>
          <a:p>
            <a:pPr>
              <a:buNone/>
            </a:pPr>
            <a:r>
              <a:rPr lang="nl-NL" dirty="0" smtClean="0"/>
              <a:t>Wat weet je al over ‘De Verlichting’? </a:t>
            </a:r>
          </a:p>
          <a:p>
            <a:pPr>
              <a:buNone/>
            </a:pPr>
            <a:endParaRPr lang="nl-NL" dirty="0" smtClean="0"/>
          </a:p>
          <a:p>
            <a:pPr>
              <a:buNone/>
            </a:pPr>
            <a:r>
              <a:rPr lang="nl-NL" dirty="0" smtClean="0"/>
              <a:t>Welke associaties roept dit begrip bij je op? </a:t>
            </a:r>
          </a:p>
          <a:p>
            <a:pPr>
              <a:buNone/>
            </a:pP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aspect:</a:t>
            </a:r>
            <a:endParaRPr lang="nl-NL" dirty="0"/>
          </a:p>
        </p:txBody>
      </p:sp>
      <p:sp>
        <p:nvSpPr>
          <p:cNvPr id="3" name="Tijdelijke aanduiding voor inhoud 2"/>
          <p:cNvSpPr>
            <a:spLocks noGrp="1"/>
          </p:cNvSpPr>
          <p:nvPr>
            <p:ph idx="1"/>
          </p:nvPr>
        </p:nvSpPr>
        <p:spPr>
          <a:xfrm>
            <a:off x="457200" y="1600200"/>
            <a:ext cx="8229600" cy="4853136"/>
          </a:xfrm>
        </p:spPr>
        <p:txBody>
          <a:bodyPr>
            <a:normAutofit fontScale="70000" lnSpcReduction="20000"/>
          </a:bodyPr>
          <a:lstStyle/>
          <a:p>
            <a:pPr>
              <a:buNone/>
            </a:pPr>
            <a:r>
              <a:rPr lang="nl-NL" dirty="0" smtClean="0"/>
              <a:t>	Het </a:t>
            </a:r>
            <a:r>
              <a:rPr lang="nl-NL" b="1" dirty="0" smtClean="0">
                <a:solidFill>
                  <a:srgbClr val="FF0000"/>
                </a:solidFill>
              </a:rPr>
              <a:t>rationeel optimisme </a:t>
            </a:r>
            <a:r>
              <a:rPr lang="nl-NL" dirty="0" smtClean="0"/>
              <a:t>en </a:t>
            </a:r>
            <a:r>
              <a:rPr lang="nl-NL" b="1" dirty="0" smtClean="0">
                <a:solidFill>
                  <a:srgbClr val="FF0000"/>
                </a:solidFill>
              </a:rPr>
              <a:t>verlicht </a:t>
            </a:r>
            <a:r>
              <a:rPr lang="nl-NL" b="1" dirty="0" smtClean="0">
                <a:solidFill>
                  <a:srgbClr val="FF0000"/>
                </a:solidFill>
              </a:rPr>
              <a:t>denken </a:t>
            </a:r>
            <a:r>
              <a:rPr lang="nl-NL" dirty="0" smtClean="0"/>
              <a:t>werd toegepast op alle terreinen van de samenleving: godsdienst</a:t>
            </a:r>
            <a:r>
              <a:rPr lang="nl-NL" dirty="0" smtClean="0"/>
              <a:t>, politiek, economie en sociale </a:t>
            </a:r>
            <a:r>
              <a:rPr lang="nl-NL" dirty="0" smtClean="0"/>
              <a:t>verhoudingen</a:t>
            </a:r>
          </a:p>
          <a:p>
            <a:pPr>
              <a:buNone/>
            </a:pPr>
            <a:endParaRPr lang="nl-NL" dirty="0"/>
          </a:p>
          <a:p>
            <a:pPr>
              <a:buNone/>
            </a:pPr>
            <a:r>
              <a:rPr lang="nl-NL" dirty="0" smtClean="0"/>
              <a:t>Rationeel optimisme:</a:t>
            </a:r>
          </a:p>
          <a:p>
            <a:pPr>
              <a:buNone/>
            </a:pPr>
            <a:r>
              <a:rPr lang="nl-NL" dirty="0" smtClean="0"/>
              <a:t>Rationeel </a:t>
            </a:r>
            <a:r>
              <a:rPr lang="nl-NL" dirty="0" smtClean="0">
                <a:sym typeface="Wingdings" panose="05000000000000000000" pitchFamily="2" charset="2"/>
              </a:rPr>
              <a:t> ratio  verstand</a:t>
            </a:r>
          </a:p>
          <a:p>
            <a:pPr>
              <a:buNone/>
            </a:pPr>
            <a:r>
              <a:rPr lang="nl-NL" dirty="0" smtClean="0">
                <a:sym typeface="Wingdings" panose="05000000000000000000" pitchFamily="2" charset="2"/>
              </a:rPr>
              <a:t>Optimisme = optimistische kijk</a:t>
            </a:r>
          </a:p>
          <a:p>
            <a:pPr>
              <a:buNone/>
            </a:pPr>
            <a:endParaRPr lang="nl-NL" dirty="0">
              <a:sym typeface="Wingdings" panose="05000000000000000000" pitchFamily="2" charset="2"/>
            </a:endParaRPr>
          </a:p>
          <a:p>
            <a:pPr>
              <a:buNone/>
            </a:pPr>
            <a:r>
              <a:rPr lang="nl-NL" dirty="0" smtClean="0">
                <a:sym typeface="Wingdings" panose="05000000000000000000" pitchFamily="2" charset="2"/>
              </a:rPr>
              <a:t>DUS: met je verstand kun je veel bereiken / je moet op je verstand vertrouwen  zorgt voor betere samenleving.</a:t>
            </a:r>
          </a:p>
          <a:p>
            <a:pPr>
              <a:buNone/>
            </a:pPr>
            <a:endParaRPr lang="nl-NL" dirty="0">
              <a:sym typeface="Wingdings" panose="05000000000000000000" pitchFamily="2" charset="2"/>
            </a:endParaRPr>
          </a:p>
          <a:p>
            <a:pPr>
              <a:buNone/>
            </a:pPr>
            <a:r>
              <a:rPr lang="nl-NL" dirty="0" smtClean="0">
                <a:sym typeface="Wingdings" panose="05000000000000000000" pitchFamily="2" charset="2"/>
              </a:rPr>
              <a:t>Verlicht denken =</a:t>
            </a:r>
          </a:p>
          <a:p>
            <a:pPr>
              <a:buNone/>
            </a:pPr>
            <a:r>
              <a:rPr lang="nl-NL" dirty="0" smtClean="0">
                <a:sym typeface="Wingdings" panose="05000000000000000000" pitchFamily="2" charset="2"/>
              </a:rPr>
              <a:t>Uitgaan van rationeel denken / rekening houdend met natuurwetten (wetten als gelijkheid en vrijheid)</a:t>
            </a:r>
            <a:r>
              <a:rPr lang="nl-NL" dirty="0" smtClean="0">
                <a:sym typeface="Wingdings" panose="05000000000000000000" pitchFamily="2" charset="2"/>
              </a:rPr>
              <a:t> </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is de verlichting ontstaan? </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smtClean="0"/>
          </a:p>
          <a:p>
            <a:r>
              <a:rPr lang="nl-NL" dirty="0" smtClean="0"/>
              <a:t>17</a:t>
            </a:r>
            <a:r>
              <a:rPr lang="nl-NL" baseline="30000" dirty="0" smtClean="0"/>
              <a:t>e</a:t>
            </a:r>
            <a:r>
              <a:rPr lang="nl-NL" dirty="0" smtClean="0"/>
              <a:t> eeuw: </a:t>
            </a:r>
            <a:r>
              <a:rPr lang="nl-NL" u="sng" dirty="0" smtClean="0"/>
              <a:t>wetenschappelijke revolutie</a:t>
            </a:r>
            <a:r>
              <a:rPr lang="nl-NL" dirty="0" smtClean="0"/>
              <a:t>: interpretatie klassieken + </a:t>
            </a:r>
            <a:r>
              <a:rPr lang="nl-NL" u="sng" dirty="0" smtClean="0"/>
              <a:t>empirisme</a:t>
            </a:r>
            <a:r>
              <a:rPr lang="nl-NL" dirty="0" smtClean="0"/>
              <a:t> (waarneming = waarheid) + </a:t>
            </a:r>
            <a:r>
              <a:rPr lang="nl-NL" u="sng" dirty="0" smtClean="0"/>
              <a:t>rationalisme</a:t>
            </a:r>
          </a:p>
          <a:p>
            <a:endParaRPr lang="nl-NL" u="sng" dirty="0" smtClean="0"/>
          </a:p>
          <a:p>
            <a:r>
              <a:rPr lang="nl-NL" dirty="0" smtClean="0"/>
              <a:t>Natuurwetenschappen </a:t>
            </a:r>
            <a:r>
              <a:rPr lang="nl-NL" dirty="0" smtClean="0">
                <a:sym typeface="Wingdings" panose="05000000000000000000" pitchFamily="2" charset="2"/>
              </a:rPr>
              <a:t> natuurwetten  deze ideeën werden doorgetrokken naar andere vlakken van de maatschappij (dus niet alleen wetenschap, maar ook op bijv. politiek gebied)</a:t>
            </a:r>
            <a:endParaRPr lang="nl-NL" dirty="0"/>
          </a:p>
          <a:p>
            <a:pPr marL="0" indent="0">
              <a:buNone/>
            </a:pPr>
            <a:endParaRPr lang="nl-NL" u="sng" dirty="0" smtClean="0"/>
          </a:p>
          <a:p>
            <a:r>
              <a:rPr lang="nl-NL" dirty="0" smtClean="0"/>
              <a:t>Vanaf 1650 (met name 18</a:t>
            </a:r>
            <a:r>
              <a:rPr lang="nl-NL" baseline="30000" dirty="0" smtClean="0"/>
              <a:t>e</a:t>
            </a:r>
            <a:r>
              <a:rPr lang="nl-NL" dirty="0" smtClean="0"/>
              <a:t> eeuw): </a:t>
            </a:r>
            <a:r>
              <a:rPr lang="nl-NL" u="sng" dirty="0" smtClean="0"/>
              <a:t>verlichting </a:t>
            </a:r>
            <a:r>
              <a:rPr lang="nl-NL" dirty="0" smtClean="0"/>
              <a:t>(rationeel denken wordt toegepast op de maatschappij)</a:t>
            </a:r>
            <a:endParaRPr lang="nl-NL" dirty="0" smtClean="0"/>
          </a:p>
          <a:p>
            <a:pPr>
              <a:buNone/>
            </a:pPr>
            <a:endParaRPr lang="nl-NL" dirty="0"/>
          </a:p>
        </p:txBody>
      </p:sp>
      <p:sp>
        <p:nvSpPr>
          <p:cNvPr id="4" name="Toelichting met afgeronde rechthoek 3"/>
          <p:cNvSpPr/>
          <p:nvPr/>
        </p:nvSpPr>
        <p:spPr>
          <a:xfrm>
            <a:off x="3995936" y="6126162"/>
            <a:ext cx="4248472" cy="731837"/>
          </a:xfrm>
          <a:prstGeom prst="wedgeRoundRectCallout">
            <a:avLst>
              <a:gd name="adj1" fmla="val 19480"/>
              <a:gd name="adj2" fmla="val -6316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smtClean="0"/>
              <a:t>Allerlei aspecten (politiek, geloof e.d.) v maatschappij ter discussie. Kijken naar de wetten van de natuur!</a:t>
            </a:r>
            <a:endParaRPr lang="nl-NL" sz="1200" dirty="0"/>
          </a:p>
        </p:txBody>
      </p:sp>
      <p:sp>
        <p:nvSpPr>
          <p:cNvPr id="5" name="Rechteraccolade 4"/>
          <p:cNvSpPr/>
          <p:nvPr/>
        </p:nvSpPr>
        <p:spPr>
          <a:xfrm rot="5400000">
            <a:off x="4067944" y="-387424"/>
            <a:ext cx="648072" cy="7128792"/>
          </a:xfrm>
          <a:prstGeom prst="rightBrace">
            <a:avLst/>
          </a:prstGeom>
          <a:ln w="603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Verlichting</a:t>
            </a:r>
            <a:endParaRPr lang="nl-NL" dirty="0"/>
          </a:p>
        </p:txBody>
      </p:sp>
      <p:sp>
        <p:nvSpPr>
          <p:cNvPr id="3" name="Tijdelijke aanduiding voor inhoud 2"/>
          <p:cNvSpPr>
            <a:spLocks noGrp="1"/>
          </p:cNvSpPr>
          <p:nvPr>
            <p:ph idx="1"/>
          </p:nvPr>
        </p:nvSpPr>
        <p:spPr/>
        <p:txBody>
          <a:bodyPr/>
          <a:lstStyle/>
          <a:p>
            <a:r>
              <a:rPr lang="nl-NL" dirty="0" smtClean="0"/>
              <a:t>Sinds wetenschappelijke revolutie </a:t>
            </a:r>
            <a:r>
              <a:rPr lang="nl-NL" dirty="0" smtClean="0">
                <a:sym typeface="Wingdings" pitchFamily="2" charset="2"/>
              </a:rPr>
              <a:t></a:t>
            </a:r>
          </a:p>
          <a:p>
            <a:r>
              <a:rPr lang="nl-NL" dirty="0" smtClean="0">
                <a:sym typeface="Wingdings" pitchFamily="2" charset="2"/>
              </a:rPr>
              <a:t>Vertrouwen in eigen verstand (</a:t>
            </a:r>
            <a:r>
              <a:rPr lang="nl-NL" dirty="0" smtClean="0">
                <a:solidFill>
                  <a:srgbClr val="FF0000"/>
                </a:solidFill>
                <a:sym typeface="Wingdings" pitchFamily="2" charset="2"/>
              </a:rPr>
              <a:t>ratio</a:t>
            </a:r>
            <a:r>
              <a:rPr lang="nl-NL" dirty="0" smtClean="0">
                <a:sym typeface="Wingdings" pitchFamily="2" charset="2"/>
              </a:rPr>
              <a:t>) </a:t>
            </a:r>
          </a:p>
          <a:p>
            <a:pPr lvl="1"/>
            <a:r>
              <a:rPr lang="nl-NL" dirty="0" smtClean="0">
                <a:sym typeface="Wingdings" pitchFamily="2" charset="2"/>
              </a:rPr>
              <a:t> door logisch nadenken (</a:t>
            </a:r>
            <a:r>
              <a:rPr lang="nl-NL" dirty="0" smtClean="0">
                <a:solidFill>
                  <a:srgbClr val="FF0000"/>
                </a:solidFill>
                <a:sym typeface="Wingdings" pitchFamily="2" charset="2"/>
              </a:rPr>
              <a:t>rationalisme</a:t>
            </a:r>
            <a:r>
              <a:rPr lang="nl-NL" dirty="0" smtClean="0">
                <a:sym typeface="Wingdings" pitchFamily="2" charset="2"/>
              </a:rPr>
              <a:t>) +</a:t>
            </a:r>
          </a:p>
          <a:p>
            <a:pPr lvl="1"/>
            <a:r>
              <a:rPr lang="nl-NL" dirty="0" smtClean="0">
                <a:sym typeface="Wingdings" pitchFamily="2" charset="2"/>
              </a:rPr>
              <a:t> onderzoeken door waarnemen (</a:t>
            </a:r>
            <a:r>
              <a:rPr lang="nl-NL" dirty="0" smtClean="0">
                <a:solidFill>
                  <a:srgbClr val="FF0000"/>
                </a:solidFill>
                <a:sym typeface="Wingdings" pitchFamily="2" charset="2"/>
              </a:rPr>
              <a:t>empirisme</a:t>
            </a:r>
            <a:r>
              <a:rPr lang="nl-NL" dirty="0" smtClean="0">
                <a:sym typeface="Wingdings" pitchFamily="2" charset="2"/>
              </a:rPr>
              <a:t>)</a:t>
            </a:r>
          </a:p>
          <a:p>
            <a:endParaRPr lang="nl-NL" dirty="0" smtClean="0">
              <a:sym typeface="Wingdings" pitchFamily="2" charset="2"/>
            </a:endParaRPr>
          </a:p>
          <a:p>
            <a:r>
              <a:rPr lang="nl-NL" dirty="0" smtClean="0">
                <a:sym typeface="Wingdings" pitchFamily="2" charset="2"/>
              </a:rPr>
              <a:t>OPVOEDING + SCHOLING = belangrijk</a:t>
            </a:r>
          </a:p>
        </p:txBody>
      </p:sp>
      <p:sp>
        <p:nvSpPr>
          <p:cNvPr id="5" name="PIJL-OMLAAG 4"/>
          <p:cNvSpPr/>
          <p:nvPr/>
        </p:nvSpPr>
        <p:spPr>
          <a:xfrm>
            <a:off x="2987824" y="3789040"/>
            <a:ext cx="792088" cy="648072"/>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Wolkvormige toelichting 5"/>
          <p:cNvSpPr/>
          <p:nvPr/>
        </p:nvSpPr>
        <p:spPr>
          <a:xfrm>
            <a:off x="4572000" y="5013176"/>
            <a:ext cx="2880320" cy="1584176"/>
          </a:xfrm>
          <a:prstGeom prst="cloudCallout">
            <a:avLst>
              <a:gd name="adj1" fmla="val -85082"/>
              <a:gd name="adj2" fmla="val -385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VB = verschijnen van de Encyclopedie</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dissolv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Geloof</a:t>
            </a:r>
            <a:endParaRPr lang="nl-NL" dirty="0"/>
          </a:p>
        </p:txBody>
      </p:sp>
      <p:sp>
        <p:nvSpPr>
          <p:cNvPr id="3" name="Tijdelijke aanduiding voor inhoud 2"/>
          <p:cNvSpPr>
            <a:spLocks noGrp="1"/>
          </p:cNvSpPr>
          <p:nvPr>
            <p:ph idx="1"/>
          </p:nvPr>
        </p:nvSpPr>
        <p:spPr/>
        <p:txBody>
          <a:bodyPr/>
          <a:lstStyle/>
          <a:p>
            <a:pPr algn="ctr">
              <a:buNone/>
            </a:pPr>
            <a:r>
              <a:rPr lang="nl-NL" dirty="0" smtClean="0"/>
              <a:t>Traditie en bijgeloof?</a:t>
            </a:r>
          </a:p>
          <a:p>
            <a:pPr algn="ctr">
              <a:buNone/>
            </a:pPr>
            <a:endParaRPr lang="nl-NL" dirty="0"/>
          </a:p>
          <a:p>
            <a:pPr algn="ctr">
              <a:buNone/>
            </a:pPr>
            <a:endParaRPr lang="nl-NL" dirty="0" smtClean="0"/>
          </a:p>
          <a:p>
            <a:pPr algn="ctr">
              <a:buNone/>
            </a:pPr>
            <a:endParaRPr lang="nl-NL" dirty="0"/>
          </a:p>
          <a:p>
            <a:pPr algn="ctr">
              <a:buNone/>
            </a:pPr>
            <a:r>
              <a:rPr lang="nl-NL" dirty="0" smtClean="0"/>
              <a:t>Verstand en rede! </a:t>
            </a:r>
            <a:endParaRPr lang="nl-NL" dirty="0"/>
          </a:p>
        </p:txBody>
      </p:sp>
      <p:cxnSp>
        <p:nvCxnSpPr>
          <p:cNvPr id="5" name="Rechte verbindingslijn 4"/>
          <p:cNvCxnSpPr/>
          <p:nvPr/>
        </p:nvCxnSpPr>
        <p:spPr>
          <a:xfrm flipH="1">
            <a:off x="3563888" y="1412776"/>
            <a:ext cx="2232248" cy="1080120"/>
          </a:xfrm>
          <a:prstGeom prst="line">
            <a:avLst/>
          </a:prstGeom>
          <a:ln w="254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3635896" y="1412776"/>
            <a:ext cx="2232248" cy="10801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PIJL-OMLAAG 8"/>
          <p:cNvSpPr/>
          <p:nvPr/>
        </p:nvSpPr>
        <p:spPr>
          <a:xfrm>
            <a:off x="4355976" y="2636912"/>
            <a:ext cx="792088"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899592" y="4581128"/>
            <a:ext cx="5760640" cy="1754326"/>
          </a:xfrm>
          <a:prstGeom prst="rect">
            <a:avLst/>
          </a:prstGeom>
          <a:noFill/>
        </p:spPr>
        <p:txBody>
          <a:bodyPr wrap="square" rtlCol="0">
            <a:spAutoFit/>
          </a:bodyPr>
          <a:lstStyle/>
          <a:p>
            <a:pPr>
              <a:buFont typeface="Arial" pitchFamily="34" charset="0"/>
              <a:buChar char="•"/>
            </a:pPr>
            <a:r>
              <a:rPr lang="nl-NL" dirty="0" smtClean="0"/>
              <a:t>Dus: kritiek op de kerk!</a:t>
            </a:r>
          </a:p>
          <a:p>
            <a:pPr>
              <a:buFont typeface="Arial" pitchFamily="34" charset="0"/>
              <a:buChar char="•"/>
            </a:pPr>
            <a:r>
              <a:rPr lang="nl-NL" u="sng" dirty="0" err="1" smtClean="0"/>
              <a:t>Spinoza</a:t>
            </a:r>
            <a:r>
              <a:rPr lang="nl-NL" u="sng" dirty="0" smtClean="0"/>
              <a:t>, </a:t>
            </a:r>
            <a:r>
              <a:rPr lang="nl-NL" u="sng" dirty="0" err="1" smtClean="0"/>
              <a:t>Voltaire</a:t>
            </a:r>
            <a:r>
              <a:rPr lang="nl-NL" u="sng" dirty="0" smtClean="0"/>
              <a:t>, Kant</a:t>
            </a:r>
            <a:r>
              <a:rPr lang="nl-NL" dirty="0" smtClean="0"/>
              <a:t>. Echter; enkele hadden stevige kritiek op geloof, de meesten verlichte denkers bleven gelovig: bijv. </a:t>
            </a:r>
            <a:r>
              <a:rPr lang="nl-NL" u="sng" dirty="0" smtClean="0"/>
              <a:t>deïsme</a:t>
            </a:r>
            <a:r>
              <a:rPr lang="nl-NL" dirty="0" smtClean="0"/>
              <a:t> (mechanistisch </a:t>
            </a:r>
            <a:r>
              <a:rPr lang="nl-NL" dirty="0" smtClean="0"/>
              <a:t>wereldbeeld = god is een horlogemaker) </a:t>
            </a:r>
            <a:endParaRPr lang="nl-NL" dirty="0" smtClean="0"/>
          </a:p>
          <a:p>
            <a:pPr>
              <a:buFont typeface="Arial" pitchFamily="34" charset="0"/>
              <a:buChar char="•"/>
            </a:pPr>
            <a:r>
              <a:rPr lang="nl-NL" dirty="0" smtClean="0"/>
              <a:t>Verlichte denkers pleitten </a:t>
            </a:r>
            <a:r>
              <a:rPr lang="nl-NL" u="sng" dirty="0" smtClean="0"/>
              <a:t>voor religieuze tolerantie</a:t>
            </a:r>
            <a:endParaRPr lang="nl-NL"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heckerboard(across)">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900" decel="100000" fill="hold"/>
                                        <p:tgtEl>
                                          <p:spTgt spid="10"/>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Samenleving</a:t>
            </a:r>
            <a:endParaRPr lang="nl-NL" dirty="0"/>
          </a:p>
        </p:txBody>
      </p:sp>
      <p:sp>
        <p:nvSpPr>
          <p:cNvPr id="3" name="Tijdelijke aanduiding voor inhoud 2"/>
          <p:cNvSpPr>
            <a:spLocks noGrp="1"/>
          </p:cNvSpPr>
          <p:nvPr>
            <p:ph idx="1"/>
          </p:nvPr>
        </p:nvSpPr>
        <p:spPr/>
        <p:txBody>
          <a:bodyPr>
            <a:normAutofit fontScale="85000" lnSpcReduction="20000"/>
          </a:bodyPr>
          <a:lstStyle/>
          <a:p>
            <a:pPr algn="ctr">
              <a:buNone/>
            </a:pPr>
            <a:r>
              <a:rPr lang="nl-NL" dirty="0" smtClean="0"/>
              <a:t>Standensamenleving + absolutisme? </a:t>
            </a:r>
          </a:p>
          <a:p>
            <a:pPr algn="ctr">
              <a:buNone/>
            </a:pPr>
            <a:endParaRPr lang="nl-NL" dirty="0"/>
          </a:p>
          <a:p>
            <a:pPr algn="ctr">
              <a:buNone/>
            </a:pPr>
            <a:endParaRPr lang="nl-NL" dirty="0" smtClean="0"/>
          </a:p>
          <a:p>
            <a:pPr algn="ctr">
              <a:buNone/>
            </a:pPr>
            <a:endParaRPr lang="nl-NL" dirty="0"/>
          </a:p>
          <a:p>
            <a:pPr algn="ctr">
              <a:buNone/>
            </a:pPr>
            <a:endParaRPr lang="nl-NL" dirty="0" smtClean="0"/>
          </a:p>
          <a:p>
            <a:pPr algn="ctr">
              <a:buNone/>
            </a:pPr>
            <a:endParaRPr lang="nl-NL" dirty="0"/>
          </a:p>
          <a:p>
            <a:pPr algn="ctr">
              <a:buNone/>
            </a:pPr>
            <a:endParaRPr lang="nl-NL" dirty="0" smtClean="0"/>
          </a:p>
          <a:p>
            <a:pPr algn="ctr">
              <a:buNone/>
            </a:pPr>
            <a:r>
              <a:rPr lang="nl-NL" u="sng" dirty="0" smtClean="0"/>
              <a:t>Sociaal contract </a:t>
            </a:r>
            <a:r>
              <a:rPr lang="nl-NL" dirty="0" smtClean="0"/>
              <a:t>(contract tussen burgers en regering) en </a:t>
            </a:r>
            <a:r>
              <a:rPr lang="nl-NL" u="sng" dirty="0" smtClean="0"/>
              <a:t>recht van verzet </a:t>
            </a:r>
            <a:r>
              <a:rPr lang="nl-NL" dirty="0" smtClean="0"/>
              <a:t>(</a:t>
            </a:r>
            <a:r>
              <a:rPr lang="nl-NL" dirty="0" err="1" smtClean="0"/>
              <a:t>Locke</a:t>
            </a:r>
            <a:r>
              <a:rPr lang="nl-NL" dirty="0" smtClean="0"/>
              <a:t>) + </a:t>
            </a:r>
            <a:r>
              <a:rPr lang="nl-NL" u="sng" dirty="0" smtClean="0"/>
              <a:t>volkssoevereiniteit</a:t>
            </a:r>
            <a:r>
              <a:rPr lang="nl-NL" dirty="0" smtClean="0"/>
              <a:t> (macht ligt bij het volk, </a:t>
            </a:r>
            <a:r>
              <a:rPr lang="nl-NL" dirty="0" err="1" smtClean="0"/>
              <a:t>Rousseau</a:t>
            </a:r>
            <a:r>
              <a:rPr lang="nl-NL" dirty="0" smtClean="0"/>
              <a:t>) + </a:t>
            </a:r>
            <a:r>
              <a:rPr lang="nl-NL" u="sng" dirty="0" smtClean="0"/>
              <a:t>scheiding der machten </a:t>
            </a:r>
            <a:r>
              <a:rPr lang="nl-NL" dirty="0" smtClean="0"/>
              <a:t>(</a:t>
            </a:r>
            <a:r>
              <a:rPr lang="nl-NL" dirty="0" err="1" smtClean="0"/>
              <a:t>Montesquieu</a:t>
            </a:r>
            <a:r>
              <a:rPr lang="nl-NL" dirty="0" smtClean="0"/>
              <a:t>)</a:t>
            </a:r>
            <a:endParaRPr lang="nl-NL" dirty="0"/>
          </a:p>
        </p:txBody>
      </p:sp>
      <p:cxnSp>
        <p:nvCxnSpPr>
          <p:cNvPr id="5" name="Rechte verbindingslijn 4"/>
          <p:cNvCxnSpPr/>
          <p:nvPr/>
        </p:nvCxnSpPr>
        <p:spPr>
          <a:xfrm flipH="1">
            <a:off x="2987824" y="1484784"/>
            <a:ext cx="2880320" cy="11521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3203848" y="1340768"/>
            <a:ext cx="2736304" cy="129614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PIJL-OMLAAG 7"/>
          <p:cNvSpPr/>
          <p:nvPr/>
        </p:nvSpPr>
        <p:spPr>
          <a:xfrm>
            <a:off x="3851920" y="2276872"/>
            <a:ext cx="720080" cy="20882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p:cNvSpPr txBox="1"/>
          <p:nvPr/>
        </p:nvSpPr>
        <p:spPr>
          <a:xfrm>
            <a:off x="4860032" y="2924944"/>
            <a:ext cx="2016224" cy="923330"/>
          </a:xfrm>
          <a:prstGeom prst="rect">
            <a:avLst/>
          </a:prstGeom>
          <a:noFill/>
        </p:spPr>
        <p:txBody>
          <a:bodyPr wrap="square" rtlCol="0">
            <a:spAutoFit/>
          </a:bodyPr>
          <a:lstStyle/>
          <a:p>
            <a:r>
              <a:rPr lang="nl-NL" dirty="0" smtClean="0"/>
              <a:t>Natuurrecht = mensen zijn van nature </a:t>
            </a:r>
            <a:r>
              <a:rPr lang="nl-NL" dirty="0" smtClean="0"/>
              <a:t>gelijk en vrij</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Gelukkig</a:t>
            </a:r>
            <a:endParaRPr lang="nl-NL" dirty="0"/>
          </a:p>
        </p:txBody>
      </p:sp>
      <p:sp>
        <p:nvSpPr>
          <p:cNvPr id="3" name="Tijdelijke aanduiding voor inhoud 2"/>
          <p:cNvSpPr>
            <a:spLocks noGrp="1"/>
          </p:cNvSpPr>
          <p:nvPr>
            <p:ph idx="1"/>
          </p:nvPr>
        </p:nvSpPr>
        <p:spPr/>
        <p:txBody>
          <a:bodyPr>
            <a:normAutofit fontScale="77500" lnSpcReduction="20000"/>
          </a:bodyPr>
          <a:lstStyle/>
          <a:p>
            <a:pPr>
              <a:buNone/>
            </a:pPr>
            <a:r>
              <a:rPr lang="nl-NL" dirty="0" smtClean="0"/>
              <a:t>Heeft de westerse samenleving een verlichting meegemaakt… </a:t>
            </a:r>
          </a:p>
          <a:p>
            <a:pPr>
              <a:buNone/>
            </a:pPr>
            <a:r>
              <a:rPr lang="nl-NL" dirty="0" smtClean="0"/>
              <a:t>Anders:</a:t>
            </a:r>
          </a:p>
          <a:p>
            <a:pPr>
              <a:buFontTx/>
              <a:buChar char="-"/>
            </a:pPr>
            <a:r>
              <a:rPr lang="nl-NL" dirty="0" smtClean="0"/>
              <a:t>Hadden de meeste hier geen scholing gekregen, meisjes al helemaal niet.</a:t>
            </a:r>
          </a:p>
          <a:p>
            <a:pPr>
              <a:buFontTx/>
              <a:buChar char="-"/>
            </a:pPr>
            <a:r>
              <a:rPr lang="nl-NL" dirty="0" smtClean="0"/>
              <a:t>Geloofden we nog dat de koning de beste bestuurder was. </a:t>
            </a:r>
          </a:p>
          <a:p>
            <a:pPr>
              <a:buFontTx/>
              <a:buChar char="-"/>
            </a:pPr>
            <a:r>
              <a:rPr lang="nl-NL" dirty="0" smtClean="0"/>
              <a:t>Hadden we allemaal geluisterd naar een of andere geestelijk leider</a:t>
            </a:r>
          </a:p>
          <a:p>
            <a:pPr>
              <a:buFontTx/>
              <a:buChar char="-"/>
            </a:pPr>
            <a:r>
              <a:rPr lang="nl-NL" dirty="0" smtClean="0"/>
              <a:t>Was er veel racisme en discriminatie en dit werd niet gestraft  / afgekeurd. </a:t>
            </a:r>
          </a:p>
          <a:p>
            <a:pPr>
              <a:buFontTx/>
              <a:buChar char="-"/>
            </a:pPr>
            <a:r>
              <a:rPr lang="nl-NL" dirty="0" smtClean="0"/>
              <a:t>Konden de meeste mensen geen eigen / vrij beroep kiezen. </a:t>
            </a:r>
          </a:p>
          <a:p>
            <a:pPr>
              <a:buFontTx/>
              <a:buChar char="-"/>
            </a:pPr>
            <a:r>
              <a:rPr lang="nl-NL" smtClean="0"/>
              <a:t>En ga zo maar even door….</a:t>
            </a:r>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Vraag </a:t>
            </a:r>
            <a:r>
              <a:rPr lang="nl-NL" b="1" dirty="0" smtClean="0"/>
              <a:t> 1</a:t>
            </a:r>
          </a:p>
          <a:p>
            <a:pPr marL="0" indent="0">
              <a:buNone/>
            </a:pPr>
            <a:r>
              <a:rPr lang="nl-NL" i="1" dirty="0" smtClean="0"/>
              <a:t>Gebruik </a:t>
            </a:r>
            <a:r>
              <a:rPr lang="nl-NL" i="1" dirty="0"/>
              <a:t>bron </a:t>
            </a:r>
            <a:r>
              <a:rPr lang="nl-NL" i="1" dirty="0" smtClean="0"/>
              <a:t>.</a:t>
            </a:r>
            <a:endParaRPr lang="nl-NL" dirty="0"/>
          </a:p>
          <a:p>
            <a:pPr marL="0" indent="0">
              <a:buNone/>
            </a:pPr>
            <a:r>
              <a:rPr lang="nl-NL" dirty="0"/>
              <a:t>Een bewering:</a:t>
            </a:r>
          </a:p>
          <a:p>
            <a:pPr marL="0" indent="0">
              <a:buNone/>
            </a:pPr>
            <a:r>
              <a:rPr lang="nl-NL" dirty="0"/>
              <a:t>De ideeën van Robert </a:t>
            </a:r>
            <a:r>
              <a:rPr lang="nl-NL" dirty="0" err="1"/>
              <a:t>Hooke</a:t>
            </a:r>
            <a:r>
              <a:rPr lang="nl-NL" dirty="0"/>
              <a:t> dragen bij aan het ontstaan van </a:t>
            </a:r>
            <a:r>
              <a:rPr lang="nl-NL" dirty="0" smtClean="0"/>
              <a:t>de wetenschappelijke </a:t>
            </a:r>
            <a:r>
              <a:rPr lang="nl-NL" dirty="0"/>
              <a:t>revolutie van de zeventiende eeuw </a:t>
            </a:r>
            <a:r>
              <a:rPr lang="nl-NL" b="1" dirty="0"/>
              <a:t>en </a:t>
            </a:r>
            <a:r>
              <a:rPr lang="nl-NL" dirty="0"/>
              <a:t>aan </a:t>
            </a:r>
            <a:r>
              <a:rPr lang="nl-NL" dirty="0" smtClean="0"/>
              <a:t>het ontstaan </a:t>
            </a:r>
            <a:r>
              <a:rPr lang="nl-NL" dirty="0"/>
              <a:t>van de Verlichting in de achttiende eeuw.</a:t>
            </a:r>
          </a:p>
          <a:p>
            <a:pPr marL="0" indent="0">
              <a:buNone/>
            </a:pPr>
            <a:r>
              <a:rPr lang="nl-NL" dirty="0"/>
              <a:t>2p </a:t>
            </a:r>
            <a:r>
              <a:rPr lang="nl-NL" b="1" dirty="0" smtClean="0"/>
              <a:t> </a:t>
            </a:r>
            <a:r>
              <a:rPr lang="nl-NL" dirty="0"/>
              <a:t>Leg beide delen van deze bewering uit.</a:t>
            </a:r>
          </a:p>
          <a:p>
            <a:pPr marL="0" indent="0">
              <a:buNone/>
            </a:pPr>
            <a:endParaRPr lang="nl-NL" dirty="0"/>
          </a:p>
        </p:txBody>
      </p:sp>
    </p:spTree>
    <p:extLst>
      <p:ext uri="{BB962C8B-B14F-4D97-AF65-F5344CB8AC3E}">
        <p14:creationId xmlns:p14="http://schemas.microsoft.com/office/powerpoint/2010/main" val="1430624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801</Words>
  <Application>Microsoft Office PowerPoint</Application>
  <PresentationFormat>Diavoorstelling (4:3)</PresentationFormat>
  <Paragraphs>100</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Office-thema</vt:lpstr>
      <vt:lpstr>Tijdvak 7 De tijd van pruiken en revoluties Hoofdstuk 8 Verlichting en revoluties</vt:lpstr>
      <vt:lpstr>Samen met de klas een mindmap maken</vt:lpstr>
      <vt:lpstr>Kenmerkend aspect:</vt:lpstr>
      <vt:lpstr>Hoe is de verlichting ontstaan? </vt:lpstr>
      <vt:lpstr>Verlichting</vt:lpstr>
      <vt:lpstr>1. Geloof</vt:lpstr>
      <vt:lpstr>2. Samenleving</vt:lpstr>
      <vt:lpstr>Gelukkig</vt:lpstr>
      <vt:lpstr>Examenvraag</vt:lpstr>
      <vt:lpstr>PowerPoint-presentatie</vt:lpstr>
      <vt:lpstr>Antwoord examenvraag</vt:lpstr>
      <vt:lpstr>Examenvraag</vt:lpstr>
      <vt:lpstr>Antwoord examenvraag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 Verlichtingsideeën en de democratische revoluties 1650-1848</dc:title>
  <dc:creator>Kristel Biemans</dc:creator>
  <cp:lastModifiedBy>Kristel Biemans</cp:lastModifiedBy>
  <cp:revision>22</cp:revision>
  <dcterms:created xsi:type="dcterms:W3CDTF">2014-08-28T08:44:23Z</dcterms:created>
  <dcterms:modified xsi:type="dcterms:W3CDTF">2016-06-27T08:56:12Z</dcterms:modified>
</cp:coreProperties>
</file>